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8" r:id="rId3"/>
    <p:sldId id="257" r:id="rId4"/>
    <p:sldId id="259" r:id="rId5"/>
    <p:sldId id="260" r:id="rId6"/>
    <p:sldId id="262" r:id="rId7"/>
    <p:sldId id="270" r:id="rId8"/>
    <p:sldId id="271" r:id="rId9"/>
    <p:sldId id="261" r:id="rId10"/>
    <p:sldId id="263" r:id="rId11"/>
    <p:sldId id="264" r:id="rId12"/>
    <p:sldId id="265" r:id="rId13"/>
    <p:sldId id="272" r:id="rId14"/>
    <p:sldId id="266" r:id="rId15"/>
    <p:sldId id="267" r:id="rId16"/>
    <p:sldId id="269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6405"/>
  </p:normalViewPr>
  <p:slideViewPr>
    <p:cSldViewPr snapToGrid="0" snapToObjects="1">
      <p:cViewPr varScale="1">
        <p:scale>
          <a:sx n="107" d="100"/>
          <a:sy n="107" d="100"/>
        </p:scale>
        <p:origin x="2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644C2D-4D4C-C042-BD99-1EEDD0AD245E}" type="datetimeFigureOut">
              <a:rPr lang="en-US" smtClean="0"/>
              <a:t>2/17/21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79872-BFC1-4345-8CD5-347375917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81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5991E-55A0-6946-9A97-11383F709B8B}" type="datetime1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30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58898-A50C-1E49-AB25-56A7F83C843F}" type="datetime1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672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8FCB0-A9F7-6E43-A5F8-A2D160B3FCAC}" type="datetime1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558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DD414-CCD1-3C47-B4BA-B52FD85F6EDA}" type="datetime1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3408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1EC16-D507-E741-B190-138F49921BEA}" type="datetime1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88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10EA1-E29D-C340-B388-63FCC2D6137C}" type="datetime1">
              <a:rPr lang="en-US" smtClean="0"/>
              <a:t>2/17/21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703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26FECA-AF61-BD43-AB85-BD840B956FC8}" type="datetime1">
              <a:rPr lang="en-US" smtClean="0"/>
              <a:t>2/17/21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139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C6044C-F7B9-E94D-BD00-6A4C0B7A063C}" type="datetime1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520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7D73BDA5-B0D0-204C-AB75-C7CE5FB46073}" type="datetime1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83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27F0D-2902-EB4C-95B7-375095543566}" type="datetime1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78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DFBD5-1A34-E24E-9CAA-B64C1DCE1037}" type="datetime1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93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DDB7-FC35-FF4E-9B65-BFDC235804BF}" type="datetime1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659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3E685-7154-1843-A95F-23BDCD2CA5D5}" type="datetime1">
              <a:rPr lang="en-US" smtClean="0"/>
              <a:t>2/17/21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9C3A9-BECE-D34D-BAFB-65ACB512BAFD}" type="datetime1">
              <a:rPr lang="en-US" smtClean="0"/>
              <a:t>2/17/21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86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FE2E7-AAD5-ED45-BD18-49811B008D81}" type="datetime1">
              <a:rPr lang="en-US" smtClean="0"/>
              <a:t>2/17/21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8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84B62-AB04-5844-B711-4793650CFDF0}" type="datetime1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38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04445-CEDF-814B-94A8-C5E9C896CDCD}" type="datetime1">
              <a:rPr lang="en-US" smtClean="0"/>
              <a:t>2/17/21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86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20952-881A-C146-B48E-D57B4E210F8B}" type="datetime1">
              <a:rPr lang="en-US" smtClean="0"/>
              <a:t>2/17/21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PLC Spring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2383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024FE-89B7-E645-9666-35C782C7E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514" y="2733709"/>
            <a:ext cx="8301942" cy="1373070"/>
          </a:xfrm>
        </p:spPr>
        <p:txBody>
          <a:bodyPr/>
          <a:lstStyle/>
          <a:p>
            <a:r>
              <a:rPr lang="en-US" dirty="0"/>
              <a:t>D.</a:t>
            </a:r>
            <a:br>
              <a:rPr lang="en-US" dirty="0"/>
            </a:br>
            <a:r>
              <a:rPr lang="en-US" dirty="0"/>
              <a:t>PLCC Beginning Languages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0798D7-4A92-3C45-AEBB-E0A85EB259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2020</a:t>
            </a:r>
          </a:p>
        </p:txBody>
      </p:sp>
    </p:spTree>
    <p:extLst>
      <p:ext uri="{BB962C8B-B14F-4D97-AF65-F5344CB8AC3E}">
        <p14:creationId xmlns:p14="http://schemas.microsoft.com/office/powerpoint/2010/main" val="502873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51A3C-37B7-1C43-85DA-0C61BAB5D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12C57-B2F5-0C43-8B20-1E69D87FD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&lt;program&gt;        ::= 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r>
              <a:rPr lang="en-US" dirty="0">
                <a:latin typeface="Andale Mono" panose="020B0509000000000004" pitchFamily="49" charset="0"/>
              </a:rPr>
              <a:t>     ::= &lt;LIT&gt;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&gt;:</a:t>
            </a:r>
            <a:r>
              <a:rPr lang="en-US" dirty="0" err="1">
                <a:latin typeface="Andale Mono" panose="020B0509000000000004" pitchFamily="49" charset="0"/>
              </a:rPr>
              <a:t>VarExp</a:t>
            </a:r>
            <a:r>
              <a:rPr lang="en-US" dirty="0">
                <a:latin typeface="Andale Mono" panose="020B0509000000000004" pitchFamily="49" charset="0"/>
              </a:rPr>
              <a:t>     ::= &lt;VAR&gt;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r>
              <a:rPr lang="en-US" dirty="0">
                <a:latin typeface="Andale Mono" panose="020B0509000000000004" pitchFamily="49" charset="0"/>
              </a:rPr>
              <a:t> ::= &lt;prim&gt; LPAREN &lt;operands&gt; RPAREN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&lt;operands&gt;       **= 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 +COMMA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</a:t>
            </a:r>
            <a:r>
              <a:rPr lang="en-US" dirty="0" err="1">
                <a:latin typeface="Andale Mono" panose="020B0509000000000004" pitchFamily="49" charset="0"/>
              </a:rPr>
              <a:t>AddPrim</a:t>
            </a:r>
            <a:r>
              <a:rPr lang="en-US" dirty="0">
                <a:latin typeface="Andale Mono" panose="020B0509000000000004" pitchFamily="49" charset="0"/>
              </a:rPr>
              <a:t>   ::= ADDOP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</a:t>
            </a:r>
            <a:r>
              <a:rPr lang="en-US" dirty="0" err="1">
                <a:latin typeface="Andale Mono" panose="020B0509000000000004" pitchFamily="49" charset="0"/>
              </a:rPr>
              <a:t>SubPrim</a:t>
            </a:r>
            <a:r>
              <a:rPr lang="en-US" dirty="0">
                <a:latin typeface="Andale Mono" panose="020B0509000000000004" pitchFamily="49" charset="0"/>
              </a:rPr>
              <a:t>   ::= SUBOP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&lt;prim&gt;:Add1Prim  ::= ADD1OP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&lt;prim&gt;:Sub1Prim  ::= SUB1OP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B86AF-F6EF-5A45-B51B-78BFC1233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25298870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9D90D-7AFF-F14D-82D5-92E93EB91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Semantic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B2280-8C5B-8D40-8BDA-B8C766D03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v0.plcc.</a:t>
            </a:r>
          </a:p>
          <a:p>
            <a:r>
              <a:rPr lang="en-US" dirty="0"/>
              <a:t>Note that, when the goal is to basically output what was input, a lot of the code seems rather silly.</a:t>
            </a:r>
          </a:p>
          <a:p>
            <a:r>
              <a:rPr lang="en-US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alpha val="20000"/>
                  </a:schemeClr>
                </a:solidFill>
              </a:rPr>
              <a:t>Demo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E2943-A595-944B-ABB6-374D46A51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1309314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010B1-1F71-DE41-A4D8-C9208DBE5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V0 Example from class: </a:t>
            </a:r>
            <a:r>
              <a:rPr lang="en-US" dirty="0">
                <a:latin typeface="Andale Mono" panose="020B0509000000000004" pitchFamily="49" charset="0"/>
              </a:rPr>
              <a:t>+(-(3,2),a)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8DA7F4F-712D-9C48-B0B7-836C9937BAF6}"/>
              </a:ext>
            </a:extLst>
          </p:cNvPr>
          <p:cNvSpPr/>
          <p:nvPr/>
        </p:nvSpPr>
        <p:spPr>
          <a:xfrm>
            <a:off x="9062277" y="215676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:Program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EC08EC-94B7-5F44-92FD-9BE5C81FAA33}"/>
              </a:ext>
            </a:extLst>
          </p:cNvPr>
          <p:cNvSpPr/>
          <p:nvPr/>
        </p:nvSpPr>
        <p:spPr>
          <a:xfrm>
            <a:off x="5687219" y="2298459"/>
            <a:ext cx="1815153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D7BE80-B7A0-5A47-87A3-5C2BBB03B813}"/>
              </a:ext>
            </a:extLst>
          </p:cNvPr>
          <p:cNvSpPr/>
          <p:nvPr/>
        </p:nvSpPr>
        <p:spPr>
          <a:xfrm>
            <a:off x="4811959" y="3123051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AddPrim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21D9AF-3822-7241-ACE0-D7A51E6E9C92}"/>
              </a:ext>
            </a:extLst>
          </p:cNvPr>
          <p:cNvSpPr/>
          <p:nvPr/>
        </p:nvSpPr>
        <p:spPr>
          <a:xfrm>
            <a:off x="6745343" y="3171915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:Operands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8BFB15-406C-9D46-9B9F-1DA383790208}"/>
              </a:ext>
            </a:extLst>
          </p:cNvPr>
          <p:cNvSpPr/>
          <p:nvPr/>
        </p:nvSpPr>
        <p:spPr>
          <a:xfrm>
            <a:off x="6085827" y="4156002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0E4751-4CAF-AD4C-B85C-64598E26DC5D}"/>
              </a:ext>
            </a:extLst>
          </p:cNvPr>
          <p:cNvSpPr/>
          <p:nvPr/>
        </p:nvSpPr>
        <p:spPr>
          <a:xfrm>
            <a:off x="6085827" y="4582654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VarExp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555ACA-1A15-FE43-B342-0542FB2D1426}"/>
              </a:ext>
            </a:extLst>
          </p:cNvPr>
          <p:cNvSpPr/>
          <p:nvPr/>
        </p:nvSpPr>
        <p:spPr>
          <a:xfrm>
            <a:off x="1749844" y="4944434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0738CF-D7CE-AC48-947D-71CEE771A728}"/>
              </a:ext>
            </a:extLst>
          </p:cNvPr>
          <p:cNvSpPr/>
          <p:nvPr/>
        </p:nvSpPr>
        <p:spPr>
          <a:xfrm>
            <a:off x="1749844" y="5381162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55D42C-ECD2-9247-A908-6377BE6AF680}"/>
              </a:ext>
            </a:extLst>
          </p:cNvPr>
          <p:cNvSpPr/>
          <p:nvPr/>
        </p:nvSpPr>
        <p:spPr>
          <a:xfrm>
            <a:off x="3498834" y="436573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:Operands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382E08C-4002-664C-AFA2-9A06F226B942}"/>
              </a:ext>
            </a:extLst>
          </p:cNvPr>
          <p:cNvCxnSpPr>
            <a:cxnSpLocks/>
            <a:stCxn id="5" idx="1"/>
            <a:endCxn id="6" idx="3"/>
          </p:cNvCxnSpPr>
          <p:nvPr/>
        </p:nvCxnSpPr>
        <p:spPr>
          <a:xfrm flipH="1">
            <a:off x="7502372" y="2375133"/>
            <a:ext cx="1559905" cy="14169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B12BA8-D23A-B245-BAAE-8A0D1549A725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5528467" y="2735187"/>
            <a:ext cx="1066329" cy="387864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AA01EB-7EA7-3748-8876-747B5DEE4D0F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6594796" y="2735187"/>
            <a:ext cx="867055" cy="43672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286C726-3569-424F-843B-815536D8E76E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6986580" y="3608643"/>
            <a:ext cx="475271" cy="54735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775D501-9111-8C4A-9692-B540B8799B24}"/>
              </a:ext>
            </a:extLst>
          </p:cNvPr>
          <p:cNvCxnSpPr>
            <a:cxnSpLocks/>
            <a:stCxn id="10" idx="2"/>
            <a:endCxn id="47" idx="0"/>
          </p:cNvCxnSpPr>
          <p:nvPr/>
        </p:nvCxnSpPr>
        <p:spPr>
          <a:xfrm>
            <a:off x="6986580" y="5019382"/>
            <a:ext cx="1292481" cy="458032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DAF76C4-9070-4944-BE1E-72195144D2E9}"/>
              </a:ext>
            </a:extLst>
          </p:cNvPr>
          <p:cNvCxnSpPr>
            <a:cxnSpLocks/>
            <a:stCxn id="9" idx="1"/>
            <a:endCxn id="13" idx="3"/>
          </p:cNvCxnSpPr>
          <p:nvPr/>
        </p:nvCxnSpPr>
        <p:spPr>
          <a:xfrm flipH="1">
            <a:off x="4931849" y="4374366"/>
            <a:ext cx="1153978" cy="209737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94D9543-8D78-674C-AE19-408A812EC5EB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 flipV="1">
            <a:off x="3597722" y="3854573"/>
            <a:ext cx="2488105" cy="51979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3707960-296A-984F-9666-984E2A9A436D}"/>
              </a:ext>
            </a:extLst>
          </p:cNvPr>
          <p:cNvCxnSpPr>
            <a:cxnSpLocks/>
            <a:stCxn id="13" idx="1"/>
            <a:endCxn id="11" idx="0"/>
          </p:cNvCxnSpPr>
          <p:nvPr/>
        </p:nvCxnSpPr>
        <p:spPr>
          <a:xfrm flipH="1">
            <a:off x="2466352" y="4584103"/>
            <a:ext cx="1032482" cy="36033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1547116-9128-0746-9034-3C3A362E8DEF}"/>
              </a:ext>
            </a:extLst>
          </p:cNvPr>
          <p:cNvCxnSpPr>
            <a:cxnSpLocks/>
            <a:stCxn id="46" idx="3"/>
            <a:endCxn id="49" idx="2"/>
          </p:cNvCxnSpPr>
          <p:nvPr/>
        </p:nvCxnSpPr>
        <p:spPr>
          <a:xfrm flipV="1">
            <a:off x="5487251" y="6401410"/>
            <a:ext cx="852535" cy="1343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B0A2554-6D9B-6249-AE20-8D41A43D9780}"/>
              </a:ext>
            </a:extLst>
          </p:cNvPr>
          <p:cNvCxnSpPr>
            <a:cxnSpLocks/>
            <a:stCxn id="11" idx="3"/>
            <a:endCxn id="46" idx="0"/>
          </p:cNvCxnSpPr>
          <p:nvPr/>
        </p:nvCxnSpPr>
        <p:spPr>
          <a:xfrm>
            <a:off x="3182859" y="5162798"/>
            <a:ext cx="1403639" cy="103368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5D70233F-045C-BC4B-923B-04ACE5F47A30}"/>
              </a:ext>
            </a:extLst>
          </p:cNvPr>
          <p:cNvSpPr/>
          <p:nvPr/>
        </p:nvSpPr>
        <p:spPr>
          <a:xfrm>
            <a:off x="2164707" y="363620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SubPrim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45B0B4-0077-7942-8DBB-AA7315D5C221}"/>
              </a:ext>
            </a:extLst>
          </p:cNvPr>
          <p:cNvSpPr/>
          <p:nvPr/>
        </p:nvSpPr>
        <p:spPr>
          <a:xfrm>
            <a:off x="1483135" y="6147919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C2D0C7A-7CBD-274D-999E-25DB58382BCB}"/>
              </a:ext>
            </a:extLst>
          </p:cNvPr>
          <p:cNvSpPr/>
          <p:nvPr/>
        </p:nvSpPr>
        <p:spPr>
          <a:xfrm>
            <a:off x="3685745" y="6196479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415F554-ACD1-2444-B1BD-7AAEB8EC3BA6}"/>
              </a:ext>
            </a:extLst>
          </p:cNvPr>
          <p:cNvSpPr/>
          <p:nvPr/>
        </p:nvSpPr>
        <p:spPr>
          <a:xfrm>
            <a:off x="7378308" y="5477414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CCBB100-2367-8447-BDEB-79F7FABBB4A5}"/>
              </a:ext>
            </a:extLst>
          </p:cNvPr>
          <p:cNvSpPr/>
          <p:nvPr/>
        </p:nvSpPr>
        <p:spPr>
          <a:xfrm>
            <a:off x="9970789" y="6197036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A510EE8-D83A-674B-9C88-47E2750109C1}"/>
              </a:ext>
            </a:extLst>
          </p:cNvPr>
          <p:cNvSpPr/>
          <p:nvPr/>
        </p:nvSpPr>
        <p:spPr>
          <a:xfrm>
            <a:off x="6339786" y="6146399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67D03A-03B2-A348-83F6-B6A70C73EB66}"/>
              </a:ext>
            </a:extLst>
          </p:cNvPr>
          <p:cNvSpPr/>
          <p:nvPr/>
        </p:nvSpPr>
        <p:spPr>
          <a:xfrm>
            <a:off x="406465" y="6007866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9EBF934-1C17-D14F-A917-03A5E2AFEBA4}"/>
              </a:ext>
            </a:extLst>
          </p:cNvPr>
          <p:cNvCxnSpPr>
            <a:cxnSpLocks/>
            <a:endCxn id="50" idx="6"/>
          </p:cNvCxnSpPr>
          <p:nvPr/>
        </p:nvCxnSpPr>
        <p:spPr>
          <a:xfrm flipH="1" flipV="1">
            <a:off x="916486" y="6262877"/>
            <a:ext cx="553068" cy="10340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BF24636-B135-024A-98D4-849711614350}"/>
              </a:ext>
            </a:extLst>
          </p:cNvPr>
          <p:cNvCxnSpPr>
            <a:cxnSpLocks/>
            <a:stCxn id="12" idx="1"/>
          </p:cNvCxnSpPr>
          <p:nvPr/>
        </p:nvCxnSpPr>
        <p:spPr>
          <a:xfrm flipV="1">
            <a:off x="1749844" y="5534447"/>
            <a:ext cx="365176" cy="6507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3C62030-00A3-074F-A8D5-F39F82A8B41E}"/>
              </a:ext>
            </a:extLst>
          </p:cNvPr>
          <p:cNvCxnSpPr>
            <a:cxnSpLocks/>
            <a:stCxn id="47" idx="3"/>
            <a:endCxn id="48" idx="1"/>
          </p:cNvCxnSpPr>
          <p:nvPr/>
        </p:nvCxnSpPr>
        <p:spPr>
          <a:xfrm>
            <a:off x="9179814" y="5695778"/>
            <a:ext cx="865666" cy="57594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474E07E7-8D81-A847-ABE5-0438EED9ABCD}"/>
              </a:ext>
            </a:extLst>
          </p:cNvPr>
          <p:cNvCxnSpPr>
            <a:cxnSpLocks/>
            <a:stCxn id="12" idx="2"/>
            <a:endCxn id="44" idx="0"/>
          </p:cNvCxnSpPr>
          <p:nvPr/>
        </p:nvCxnSpPr>
        <p:spPr>
          <a:xfrm flipH="1">
            <a:off x="2383888" y="5817890"/>
            <a:ext cx="82464" cy="33002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Content Placeholder 2">
            <a:extLst>
              <a:ext uri="{FF2B5EF4-FFF2-40B4-BE49-F238E27FC236}">
                <a16:creationId xmlns:a16="http://schemas.microsoft.com/office/drawing/2014/main" id="{14B31F25-B55D-ED4F-AC07-D0C8634050E3}"/>
              </a:ext>
            </a:extLst>
          </p:cNvPr>
          <p:cNvSpPr txBox="1">
            <a:spLocks/>
          </p:cNvSpPr>
          <p:nvPr/>
        </p:nvSpPr>
        <p:spPr>
          <a:xfrm>
            <a:off x="8735570" y="2946846"/>
            <a:ext cx="2844552" cy="217721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&lt;program&gt; ::= 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PrimAppExp</a:t>
            </a:r>
            <a:r>
              <a:rPr lang="en-US" sz="1000" dirty="0">
                <a:latin typeface="Andale Mono" panose="020B0509000000000004" pitchFamily="49" charset="0"/>
              </a:rPr>
              <a:t> ::=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         &lt;prim&gt; '(' &lt;operands&gt; ')'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&lt;operands&gt; **= 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 +','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&lt;prim&gt;:</a:t>
            </a:r>
            <a:r>
              <a:rPr lang="en-US" sz="1000" dirty="0" err="1">
                <a:latin typeface="Andale Mono" panose="020B0509000000000004" pitchFamily="49" charset="0"/>
              </a:rPr>
              <a:t>AddPrim</a:t>
            </a:r>
            <a:r>
              <a:rPr lang="en-US" sz="1000" dirty="0">
                <a:latin typeface="Andale Mono" panose="020B0509000000000004" pitchFamily="49" charset="0"/>
              </a:rPr>
              <a:t> ::= '+'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&lt;prim&gt;:</a:t>
            </a:r>
            <a:r>
              <a:rPr lang="en-US" sz="1000" dirty="0" err="1">
                <a:latin typeface="Andale Mono" panose="020B0509000000000004" pitchFamily="49" charset="0"/>
              </a:rPr>
              <a:t>SubPrim</a:t>
            </a:r>
            <a:r>
              <a:rPr lang="en-US" sz="1000" dirty="0">
                <a:latin typeface="Andale Mono" panose="020B0509000000000004" pitchFamily="49" charset="0"/>
              </a:rPr>
              <a:t> ::= '-'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LitExp</a:t>
            </a:r>
            <a:r>
              <a:rPr lang="en-US" sz="1000" dirty="0">
                <a:latin typeface="Andale Mono" panose="020B0509000000000004" pitchFamily="49" charset="0"/>
              </a:rPr>
              <a:t> ::= &lt;LIT&gt;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VarExp</a:t>
            </a:r>
            <a:r>
              <a:rPr lang="en-US" sz="1000" dirty="0">
                <a:latin typeface="Andale Mono" panose="020B0509000000000004" pitchFamily="49" charset="0"/>
              </a:rPr>
              <a:t> ::= &lt;VAR&gt;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BC23290C-9CBD-2D4B-B0A6-23CA1AC38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2991514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010B1-1F71-DE41-A4D8-C9208DBE5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V0 Example from class: </a:t>
            </a:r>
            <a:r>
              <a:rPr lang="en-US" dirty="0">
                <a:latin typeface="Andale Mono" panose="020B0509000000000004" pitchFamily="49" charset="0"/>
              </a:rPr>
              <a:t>+(-(3,2),a)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A3B752D-C4AE-4340-BBB2-372122E633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61" y="2078024"/>
            <a:ext cx="2008169" cy="2677559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DA7F4F-712D-9C48-B0B7-836C9937BAF6}"/>
              </a:ext>
            </a:extLst>
          </p:cNvPr>
          <p:cNvSpPr/>
          <p:nvPr/>
        </p:nvSpPr>
        <p:spPr>
          <a:xfrm>
            <a:off x="9062277" y="215676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:Program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EC08EC-94B7-5F44-92FD-9BE5C81FAA33}"/>
              </a:ext>
            </a:extLst>
          </p:cNvPr>
          <p:cNvSpPr/>
          <p:nvPr/>
        </p:nvSpPr>
        <p:spPr>
          <a:xfrm>
            <a:off x="5687219" y="2298459"/>
            <a:ext cx="1815153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D7BE80-B7A0-5A47-87A3-5C2BBB03B813}"/>
              </a:ext>
            </a:extLst>
          </p:cNvPr>
          <p:cNvSpPr/>
          <p:nvPr/>
        </p:nvSpPr>
        <p:spPr>
          <a:xfrm>
            <a:off x="4811959" y="3123051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AddPrim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21D9AF-3822-7241-ACE0-D7A51E6E9C92}"/>
              </a:ext>
            </a:extLst>
          </p:cNvPr>
          <p:cNvSpPr/>
          <p:nvPr/>
        </p:nvSpPr>
        <p:spPr>
          <a:xfrm>
            <a:off x="6745343" y="3171915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:Operands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8BFB15-406C-9D46-9B9F-1DA383790208}"/>
              </a:ext>
            </a:extLst>
          </p:cNvPr>
          <p:cNvSpPr/>
          <p:nvPr/>
        </p:nvSpPr>
        <p:spPr>
          <a:xfrm>
            <a:off x="6085827" y="4156002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0E4751-4CAF-AD4C-B85C-64598E26DC5D}"/>
              </a:ext>
            </a:extLst>
          </p:cNvPr>
          <p:cNvSpPr/>
          <p:nvPr/>
        </p:nvSpPr>
        <p:spPr>
          <a:xfrm>
            <a:off x="6085827" y="4582654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VarExp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555ACA-1A15-FE43-B342-0542FB2D1426}"/>
              </a:ext>
            </a:extLst>
          </p:cNvPr>
          <p:cNvSpPr/>
          <p:nvPr/>
        </p:nvSpPr>
        <p:spPr>
          <a:xfrm>
            <a:off x="1749844" y="4944434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0738CF-D7CE-AC48-947D-71CEE771A728}"/>
              </a:ext>
            </a:extLst>
          </p:cNvPr>
          <p:cNvSpPr/>
          <p:nvPr/>
        </p:nvSpPr>
        <p:spPr>
          <a:xfrm>
            <a:off x="1749844" y="5381162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55D42C-ECD2-9247-A908-6377BE6AF680}"/>
              </a:ext>
            </a:extLst>
          </p:cNvPr>
          <p:cNvSpPr/>
          <p:nvPr/>
        </p:nvSpPr>
        <p:spPr>
          <a:xfrm>
            <a:off x="3498834" y="436573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:Operands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382E08C-4002-664C-AFA2-9A06F226B942}"/>
              </a:ext>
            </a:extLst>
          </p:cNvPr>
          <p:cNvCxnSpPr>
            <a:cxnSpLocks/>
            <a:stCxn id="5" idx="1"/>
            <a:endCxn id="6" idx="3"/>
          </p:cNvCxnSpPr>
          <p:nvPr/>
        </p:nvCxnSpPr>
        <p:spPr>
          <a:xfrm flipH="1">
            <a:off x="7502372" y="2375133"/>
            <a:ext cx="1559905" cy="14169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B12BA8-D23A-B245-BAAE-8A0D1549A725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5528467" y="2735187"/>
            <a:ext cx="1066329" cy="387864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AA01EB-7EA7-3748-8876-747B5DEE4D0F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6594796" y="2735187"/>
            <a:ext cx="867055" cy="43672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286C726-3569-424F-843B-815536D8E76E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6986580" y="3608643"/>
            <a:ext cx="475271" cy="54735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775D501-9111-8C4A-9692-B540B8799B24}"/>
              </a:ext>
            </a:extLst>
          </p:cNvPr>
          <p:cNvCxnSpPr>
            <a:cxnSpLocks/>
            <a:stCxn id="10" idx="2"/>
            <a:endCxn id="47" idx="0"/>
          </p:cNvCxnSpPr>
          <p:nvPr/>
        </p:nvCxnSpPr>
        <p:spPr>
          <a:xfrm>
            <a:off x="6986580" y="5019382"/>
            <a:ext cx="1292481" cy="458032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DAF76C4-9070-4944-BE1E-72195144D2E9}"/>
              </a:ext>
            </a:extLst>
          </p:cNvPr>
          <p:cNvCxnSpPr>
            <a:cxnSpLocks/>
            <a:stCxn id="9" idx="1"/>
            <a:endCxn id="13" idx="3"/>
          </p:cNvCxnSpPr>
          <p:nvPr/>
        </p:nvCxnSpPr>
        <p:spPr>
          <a:xfrm flipH="1">
            <a:off x="4931849" y="4374366"/>
            <a:ext cx="1153978" cy="209737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94D9543-8D78-674C-AE19-408A812EC5EB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 flipV="1">
            <a:off x="3597722" y="3854573"/>
            <a:ext cx="2488105" cy="51979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3707960-296A-984F-9666-984E2A9A436D}"/>
              </a:ext>
            </a:extLst>
          </p:cNvPr>
          <p:cNvCxnSpPr>
            <a:cxnSpLocks/>
            <a:stCxn id="13" idx="1"/>
            <a:endCxn id="11" idx="0"/>
          </p:cNvCxnSpPr>
          <p:nvPr/>
        </p:nvCxnSpPr>
        <p:spPr>
          <a:xfrm flipH="1">
            <a:off x="2466352" y="4584103"/>
            <a:ext cx="1032482" cy="36033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1547116-9128-0746-9034-3C3A362E8DEF}"/>
              </a:ext>
            </a:extLst>
          </p:cNvPr>
          <p:cNvCxnSpPr>
            <a:cxnSpLocks/>
            <a:stCxn id="46" idx="3"/>
            <a:endCxn id="49" idx="2"/>
          </p:cNvCxnSpPr>
          <p:nvPr/>
        </p:nvCxnSpPr>
        <p:spPr>
          <a:xfrm flipV="1">
            <a:off x="5487251" y="6401410"/>
            <a:ext cx="852535" cy="1343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B0A2554-6D9B-6249-AE20-8D41A43D9780}"/>
              </a:ext>
            </a:extLst>
          </p:cNvPr>
          <p:cNvCxnSpPr>
            <a:cxnSpLocks/>
            <a:stCxn id="11" idx="3"/>
            <a:endCxn id="46" idx="0"/>
          </p:cNvCxnSpPr>
          <p:nvPr/>
        </p:nvCxnSpPr>
        <p:spPr>
          <a:xfrm>
            <a:off x="3182859" y="5162798"/>
            <a:ext cx="1403639" cy="103368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5D70233F-045C-BC4B-923B-04ACE5F47A30}"/>
              </a:ext>
            </a:extLst>
          </p:cNvPr>
          <p:cNvSpPr/>
          <p:nvPr/>
        </p:nvSpPr>
        <p:spPr>
          <a:xfrm>
            <a:off x="2164707" y="363620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SubPrim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45B0B4-0077-7942-8DBB-AA7315D5C221}"/>
              </a:ext>
            </a:extLst>
          </p:cNvPr>
          <p:cNvSpPr/>
          <p:nvPr/>
        </p:nvSpPr>
        <p:spPr>
          <a:xfrm>
            <a:off x="1483135" y="6147919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C2D0C7A-7CBD-274D-999E-25DB58382BCB}"/>
              </a:ext>
            </a:extLst>
          </p:cNvPr>
          <p:cNvSpPr/>
          <p:nvPr/>
        </p:nvSpPr>
        <p:spPr>
          <a:xfrm>
            <a:off x="3685745" y="6196479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415F554-ACD1-2444-B1BD-7AAEB8EC3BA6}"/>
              </a:ext>
            </a:extLst>
          </p:cNvPr>
          <p:cNvSpPr/>
          <p:nvPr/>
        </p:nvSpPr>
        <p:spPr>
          <a:xfrm>
            <a:off x="7378308" y="5477414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CCBB100-2367-8447-BDEB-79F7FABBB4A5}"/>
              </a:ext>
            </a:extLst>
          </p:cNvPr>
          <p:cNvSpPr/>
          <p:nvPr/>
        </p:nvSpPr>
        <p:spPr>
          <a:xfrm>
            <a:off x="9970789" y="6197036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A510EE8-D83A-674B-9C88-47E2750109C1}"/>
              </a:ext>
            </a:extLst>
          </p:cNvPr>
          <p:cNvSpPr/>
          <p:nvPr/>
        </p:nvSpPr>
        <p:spPr>
          <a:xfrm>
            <a:off x="6339786" y="6146399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67D03A-03B2-A348-83F6-B6A70C73EB66}"/>
              </a:ext>
            </a:extLst>
          </p:cNvPr>
          <p:cNvSpPr/>
          <p:nvPr/>
        </p:nvSpPr>
        <p:spPr>
          <a:xfrm>
            <a:off x="406465" y="6007866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9EBF934-1C17-D14F-A917-03A5E2AFEBA4}"/>
              </a:ext>
            </a:extLst>
          </p:cNvPr>
          <p:cNvCxnSpPr>
            <a:cxnSpLocks/>
            <a:endCxn id="50" idx="6"/>
          </p:cNvCxnSpPr>
          <p:nvPr/>
        </p:nvCxnSpPr>
        <p:spPr>
          <a:xfrm flipH="1" flipV="1">
            <a:off x="916486" y="6262877"/>
            <a:ext cx="553068" cy="10340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BF24636-B135-024A-98D4-849711614350}"/>
              </a:ext>
            </a:extLst>
          </p:cNvPr>
          <p:cNvCxnSpPr>
            <a:cxnSpLocks/>
            <a:stCxn id="12" idx="1"/>
          </p:cNvCxnSpPr>
          <p:nvPr/>
        </p:nvCxnSpPr>
        <p:spPr>
          <a:xfrm flipV="1">
            <a:off x="1749844" y="5534447"/>
            <a:ext cx="365176" cy="6507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3C62030-00A3-074F-A8D5-F39F82A8B41E}"/>
              </a:ext>
            </a:extLst>
          </p:cNvPr>
          <p:cNvCxnSpPr>
            <a:cxnSpLocks/>
            <a:stCxn id="47" idx="3"/>
            <a:endCxn id="48" idx="1"/>
          </p:cNvCxnSpPr>
          <p:nvPr/>
        </p:nvCxnSpPr>
        <p:spPr>
          <a:xfrm>
            <a:off x="9179814" y="5695778"/>
            <a:ext cx="865666" cy="57594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474E07E7-8D81-A847-ABE5-0438EED9ABCD}"/>
              </a:ext>
            </a:extLst>
          </p:cNvPr>
          <p:cNvCxnSpPr>
            <a:cxnSpLocks/>
            <a:stCxn id="12" idx="2"/>
            <a:endCxn id="44" idx="0"/>
          </p:cNvCxnSpPr>
          <p:nvPr/>
        </p:nvCxnSpPr>
        <p:spPr>
          <a:xfrm flipH="1">
            <a:off x="2383888" y="5817890"/>
            <a:ext cx="82464" cy="33002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Content Placeholder 2">
            <a:extLst>
              <a:ext uri="{FF2B5EF4-FFF2-40B4-BE49-F238E27FC236}">
                <a16:creationId xmlns:a16="http://schemas.microsoft.com/office/drawing/2014/main" id="{14B31F25-B55D-ED4F-AC07-D0C8634050E3}"/>
              </a:ext>
            </a:extLst>
          </p:cNvPr>
          <p:cNvSpPr txBox="1">
            <a:spLocks/>
          </p:cNvSpPr>
          <p:nvPr/>
        </p:nvSpPr>
        <p:spPr>
          <a:xfrm>
            <a:off x="8735570" y="2946846"/>
            <a:ext cx="2844552" cy="217721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&lt;program&gt; ::= 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PrimAppExp</a:t>
            </a:r>
            <a:r>
              <a:rPr lang="en-US" sz="1000" dirty="0">
                <a:latin typeface="Andale Mono" panose="020B0509000000000004" pitchFamily="49" charset="0"/>
              </a:rPr>
              <a:t> ::=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         &lt;prim&gt; '(' &lt;operands&gt; ')'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&lt;operands&gt; **= 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 +','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&lt;prim&gt;:</a:t>
            </a:r>
            <a:r>
              <a:rPr lang="en-US" sz="1000" dirty="0" err="1">
                <a:latin typeface="Andale Mono" panose="020B0509000000000004" pitchFamily="49" charset="0"/>
              </a:rPr>
              <a:t>AddPrim</a:t>
            </a:r>
            <a:r>
              <a:rPr lang="en-US" sz="1000" dirty="0">
                <a:latin typeface="Andale Mono" panose="020B0509000000000004" pitchFamily="49" charset="0"/>
              </a:rPr>
              <a:t> ::= '+'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&lt;prim&gt;:</a:t>
            </a:r>
            <a:r>
              <a:rPr lang="en-US" sz="1000" dirty="0" err="1">
                <a:latin typeface="Andale Mono" panose="020B0509000000000004" pitchFamily="49" charset="0"/>
              </a:rPr>
              <a:t>SubPrim</a:t>
            </a:r>
            <a:r>
              <a:rPr lang="en-US" sz="1000" dirty="0">
                <a:latin typeface="Andale Mono" panose="020B0509000000000004" pitchFamily="49" charset="0"/>
              </a:rPr>
              <a:t> ::= '-'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LitExp</a:t>
            </a:r>
            <a:r>
              <a:rPr lang="en-US" sz="1000" dirty="0">
                <a:latin typeface="Andale Mono" panose="020B0509000000000004" pitchFamily="49" charset="0"/>
              </a:rPr>
              <a:t> ::= &lt;LIT&gt;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VarExp</a:t>
            </a:r>
            <a:r>
              <a:rPr lang="en-US" sz="1000" dirty="0">
                <a:latin typeface="Andale Mono" panose="020B0509000000000004" pitchFamily="49" charset="0"/>
              </a:rPr>
              <a:t> ::= &lt;VAR&gt;</a:t>
            </a:r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F2934528-79C8-1B46-9A9A-44CD56E80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3911282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03923-B680-A34B-91AC-34AC56DE2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V1: V0 +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275B5-9C13-0C40-9283-75C5D5FA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1736363"/>
          </a:xfrm>
        </p:spPr>
        <p:txBody>
          <a:bodyPr/>
          <a:lstStyle/>
          <a:p>
            <a:r>
              <a:rPr lang="en-US" dirty="0"/>
              <a:t>We can now </a:t>
            </a:r>
            <a:r>
              <a:rPr lang="en-US" i="1" u="sng" dirty="0"/>
              <a:t>apply</a:t>
            </a:r>
            <a:r>
              <a:rPr lang="en-US" dirty="0"/>
              <a:t> the primitive functions to literals.</a:t>
            </a:r>
          </a:p>
          <a:p>
            <a:r>
              <a:rPr lang="en-US" dirty="0"/>
              <a:t>If we pre-load some bindings into an environment node, we can put variables in the function calls, too.</a:t>
            </a:r>
          </a:p>
          <a:p>
            <a:r>
              <a:rPr lang="en-US" dirty="0"/>
              <a:t>Recall grammar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C5D620-FBB5-BF44-9460-F04B959F7720}"/>
              </a:ext>
            </a:extLst>
          </p:cNvPr>
          <p:cNvSpPr txBox="1"/>
          <p:nvPr/>
        </p:nvSpPr>
        <p:spPr>
          <a:xfrm>
            <a:off x="6899563" y="3279691"/>
            <a:ext cx="5125121" cy="203132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ndale Mono" panose="020B0509000000000004" pitchFamily="49" charset="0"/>
              </a:rPr>
              <a:t>&lt;program&gt;        ::= 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&gt;:</a:t>
            </a:r>
            <a:r>
              <a:rPr lang="en-US" sz="1400" dirty="0" err="1">
                <a:latin typeface="Andale Mono" panose="020B0509000000000004" pitchFamily="49" charset="0"/>
              </a:rPr>
              <a:t>LitExp</a:t>
            </a:r>
            <a:r>
              <a:rPr lang="en-US" sz="1400" dirty="0">
                <a:latin typeface="Andale Mono" panose="020B0509000000000004" pitchFamily="49" charset="0"/>
              </a:rPr>
              <a:t>     ::= &lt;LIT&gt;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&gt;:</a:t>
            </a:r>
            <a:r>
              <a:rPr lang="en-US" sz="1400" dirty="0" err="1">
                <a:latin typeface="Andale Mono" panose="020B0509000000000004" pitchFamily="49" charset="0"/>
              </a:rPr>
              <a:t>VarExp</a:t>
            </a:r>
            <a:r>
              <a:rPr lang="en-US" sz="1400" dirty="0">
                <a:latin typeface="Andale Mono" panose="020B0509000000000004" pitchFamily="49" charset="0"/>
              </a:rPr>
              <a:t>     ::= &lt;VAR&gt;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&gt;:</a:t>
            </a:r>
            <a:r>
              <a:rPr lang="en-US" sz="1400" dirty="0" err="1">
                <a:latin typeface="Andale Mono" panose="020B0509000000000004" pitchFamily="49" charset="0"/>
              </a:rPr>
              <a:t>PrimAppExp</a:t>
            </a:r>
            <a:r>
              <a:rPr lang="en-US" sz="1400" dirty="0">
                <a:latin typeface="Andale Mono" panose="020B0509000000000004" pitchFamily="49" charset="0"/>
              </a:rPr>
              <a:t> ::= &lt;prim&gt; '(' &lt;operands&gt; ')'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&lt;operands&gt;       **= 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 +','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</a:t>
            </a:r>
            <a:r>
              <a:rPr lang="en-US" sz="1400" dirty="0" err="1">
                <a:latin typeface="Andale Mono" panose="020B0509000000000004" pitchFamily="49" charset="0"/>
              </a:rPr>
              <a:t>AddPrim</a:t>
            </a:r>
            <a:r>
              <a:rPr lang="en-US" sz="1400" dirty="0">
                <a:latin typeface="Andale Mono" panose="020B0509000000000004" pitchFamily="49" charset="0"/>
              </a:rPr>
              <a:t>   ::= ADDOP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</a:t>
            </a:r>
            <a:r>
              <a:rPr lang="en-US" sz="1400" dirty="0" err="1">
                <a:latin typeface="Andale Mono" panose="020B0509000000000004" pitchFamily="49" charset="0"/>
              </a:rPr>
              <a:t>SubPrim</a:t>
            </a:r>
            <a:r>
              <a:rPr lang="en-US" sz="1400" dirty="0">
                <a:latin typeface="Andale Mono" panose="020B0509000000000004" pitchFamily="49" charset="0"/>
              </a:rPr>
              <a:t>   ::= SUBOP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&lt;prim&gt;:Add1Prim  ::= ADD1OP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&lt;prim&gt;:Sub1Prim  ::= SUB1OP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238F6B4-D93C-FE4D-9C62-74745244FCE7}"/>
              </a:ext>
            </a:extLst>
          </p:cNvPr>
          <p:cNvCxnSpPr>
            <a:cxnSpLocks/>
          </p:cNvCxnSpPr>
          <p:nvPr/>
        </p:nvCxnSpPr>
        <p:spPr>
          <a:xfrm>
            <a:off x="3218213" y="3835730"/>
            <a:ext cx="3515096" cy="237506"/>
          </a:xfrm>
          <a:prstGeom prst="straightConnector1">
            <a:avLst/>
          </a:prstGeom>
          <a:ln w="19050">
            <a:solidFill>
              <a:schemeClr val="accent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41E3487-CCA0-7746-B9CA-14215E26634B}"/>
              </a:ext>
            </a:extLst>
          </p:cNvPr>
          <p:cNvSpPr txBox="1">
            <a:spLocks/>
          </p:cNvSpPr>
          <p:nvPr/>
        </p:nvSpPr>
        <p:spPr>
          <a:xfrm>
            <a:off x="680320" y="4150500"/>
            <a:ext cx="9613861" cy="1811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 do</a:t>
            </a:r>
          </a:p>
          <a:p>
            <a:pPr lvl="1"/>
            <a:r>
              <a:rPr lang="en-US" dirty="0"/>
              <a:t>Create an </a:t>
            </a:r>
            <a:r>
              <a:rPr lang="en-US" dirty="0" err="1">
                <a:latin typeface="Andale Mono" panose="020B0509000000000004" pitchFamily="49" charset="0"/>
              </a:rPr>
              <a:t>EnvNode</a:t>
            </a:r>
            <a:r>
              <a:rPr lang="en-US" dirty="0"/>
              <a:t> in </a:t>
            </a:r>
            <a:r>
              <a:rPr lang="en-US" dirty="0">
                <a:latin typeface="Andale Mono" panose="020B0509000000000004" pitchFamily="49" charset="0"/>
              </a:rPr>
              <a:t>Program</a:t>
            </a:r>
          </a:p>
          <a:p>
            <a:pPr lvl="1"/>
            <a:r>
              <a:rPr lang="en-US" dirty="0"/>
              <a:t>Add abstract </a:t>
            </a:r>
            <a:r>
              <a:rPr lang="en-US" dirty="0" err="1">
                <a:latin typeface="Andale Mono" panose="020B0509000000000004" pitchFamily="49" charset="0"/>
              </a:rPr>
              <a:t>eval</a:t>
            </a:r>
            <a:r>
              <a:rPr lang="en-US" dirty="0">
                <a:latin typeface="Andale Mono" panose="020B0509000000000004" pitchFamily="49" charset="0"/>
              </a:rPr>
              <a:t>()</a:t>
            </a:r>
            <a:r>
              <a:rPr lang="en-US" dirty="0"/>
              <a:t> method to 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endParaRPr lang="en-US" dirty="0">
              <a:latin typeface="Andale Mono" panose="020B0509000000000004" pitchFamily="49" charset="0"/>
            </a:endParaRPr>
          </a:p>
          <a:p>
            <a:pPr lvl="1"/>
            <a:r>
              <a:rPr lang="en-US" dirty="0"/>
              <a:t>Add abstract </a:t>
            </a:r>
            <a:r>
              <a:rPr lang="en-US" dirty="0">
                <a:latin typeface="Andale Mono" panose="020B0509000000000004" pitchFamily="49" charset="0"/>
              </a:rPr>
              <a:t>apply(Val[])</a:t>
            </a:r>
            <a:r>
              <a:rPr lang="en-US" dirty="0"/>
              <a:t> method to </a:t>
            </a:r>
            <a:r>
              <a:rPr lang="en-US" dirty="0">
                <a:latin typeface="Andale Mono" panose="020B0509000000000004" pitchFamily="49" charset="0"/>
              </a:rPr>
              <a:t>Prim</a:t>
            </a:r>
          </a:p>
          <a:p>
            <a:pPr lvl="2"/>
            <a:r>
              <a:rPr lang="en-US" dirty="0"/>
              <a:t>because 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r>
              <a:rPr lang="en-US" dirty="0"/>
              <a:t> has the operands, not </a:t>
            </a:r>
            <a:r>
              <a:rPr lang="en-US" dirty="0">
                <a:latin typeface="Andale Mono" panose="020B0509000000000004" pitchFamily="49" charset="0"/>
              </a:rPr>
              <a:t>Prim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5F0F3D4-B6D8-CE4B-B7D6-AE0EA3D48E97}"/>
              </a:ext>
            </a:extLst>
          </p:cNvPr>
          <p:cNvSpPr/>
          <p:nvPr/>
        </p:nvSpPr>
        <p:spPr>
          <a:xfrm>
            <a:off x="2425209" y="4489351"/>
            <a:ext cx="1211283" cy="430465"/>
          </a:xfrm>
          <a:prstGeom prst="ellipse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776966D-4538-114C-AB2D-0F394F6E862D}"/>
              </a:ext>
            </a:extLst>
          </p:cNvPr>
          <p:cNvSpPr/>
          <p:nvPr/>
        </p:nvSpPr>
        <p:spPr>
          <a:xfrm>
            <a:off x="1490353" y="2658967"/>
            <a:ext cx="3550722" cy="644953"/>
          </a:xfrm>
          <a:prstGeom prst="ellipse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D7E25EB-B4E7-904F-A0E4-E8FC7CBAC445}"/>
              </a:ext>
            </a:extLst>
          </p:cNvPr>
          <p:cNvCxnSpPr>
            <a:cxnSpLocks/>
            <a:stCxn id="12" idx="0"/>
            <a:endCxn id="13" idx="4"/>
          </p:cNvCxnSpPr>
          <p:nvPr/>
        </p:nvCxnSpPr>
        <p:spPr>
          <a:xfrm flipV="1">
            <a:off x="3030851" y="3303920"/>
            <a:ext cx="234863" cy="1185431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D7DC17-F7AB-094C-A13D-7CCBA88CD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194888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11" grpId="0" uiExpand="1" build="p" bldLvl="2"/>
      <p:bldP spid="12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ED09-8A48-3043-A130-296CA3A3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and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004D-2E39-7D4F-AAE1-66A7A22D6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V1's Materials in Handouts</a:t>
            </a:r>
          </a:p>
          <a:p>
            <a:pPr lvl="1"/>
            <a:r>
              <a:rPr lang="en-US" dirty="0"/>
              <a:t>There are </a:t>
            </a:r>
            <a:r>
              <a:rPr lang="en-US" u="sng" dirty="0"/>
              <a:t>no</a:t>
            </a:r>
            <a:r>
              <a:rPr lang="en-US" dirty="0"/>
              <a:t> changes to the grammar; it's all semantics.</a:t>
            </a:r>
          </a:p>
          <a:p>
            <a:pPr lvl="1"/>
            <a:r>
              <a:rPr lang="en-US" dirty="0"/>
              <a:t>Shows code realizations of all changes mentioned on the previous slide.</a:t>
            </a:r>
          </a:p>
          <a:p>
            <a:pPr lvl="2"/>
            <a:r>
              <a:rPr lang="en-US" dirty="0"/>
              <a:t>(Old </a:t>
            </a:r>
            <a:r>
              <a:rPr lang="en-US" dirty="0" err="1">
                <a:latin typeface="Andale Mono" panose="020B0509000000000004" pitchFamily="49" charset="0"/>
              </a:rPr>
              <a:t>toString</a:t>
            </a:r>
            <a:r>
              <a:rPr lang="en-US" dirty="0"/>
              <a:t> methods left in just for reference.)</a:t>
            </a:r>
          </a:p>
          <a:p>
            <a:endParaRPr lang="en-US" dirty="0"/>
          </a:p>
          <a:p>
            <a:r>
              <a:rPr lang="en-US" dirty="0"/>
              <a:t>Note that each primitive specifies its argument count.</a:t>
            </a:r>
          </a:p>
          <a:p>
            <a:pPr lvl="1"/>
            <a:r>
              <a:rPr lang="en-US" dirty="0"/>
              <a:t>A </a:t>
            </a:r>
            <a:r>
              <a:rPr lang="en-US" dirty="0" err="1"/>
              <a:t>RuntimeException</a:t>
            </a:r>
            <a:r>
              <a:rPr lang="en-US" dirty="0"/>
              <a:t> is thrown if the count is wrong.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58DD28-323C-1C4F-ABFE-0B42F1ACF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238179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ED09-8A48-3043-A130-296CA3A3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"IF"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004D-2E39-7D4F-AAE1-66A7A22D6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language V1 is currently </a:t>
            </a:r>
            <a:r>
              <a:rPr lang="en-US" i="1" dirty="0"/>
              <a:t>functional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Execution consists of evaluating applications of (primitive) functions.</a:t>
            </a:r>
          </a:p>
          <a:p>
            <a:pPr lvl="1"/>
            <a:r>
              <a:rPr lang="en-US" dirty="0"/>
              <a:t>There are no side effects – program state never changes.</a:t>
            </a:r>
          </a:p>
          <a:p>
            <a:r>
              <a:rPr lang="en-US" i="1" dirty="0"/>
              <a:t>Imperative</a:t>
            </a:r>
            <a:r>
              <a:rPr lang="en-US" dirty="0"/>
              <a:t> style </a:t>
            </a:r>
            <a:r>
              <a:rPr lang="en-US" dirty="0">
                <a:latin typeface="Andale Mono" panose="020B0509000000000004" pitchFamily="49" charset="0"/>
              </a:rPr>
              <a:t>if</a:t>
            </a:r>
            <a:r>
              <a:rPr lang="en-US" dirty="0"/>
              <a:t>, with optional </a:t>
            </a:r>
            <a:r>
              <a:rPr lang="en-US" dirty="0">
                <a:latin typeface="Andale Mono" panose="020B0509000000000004" pitchFamily="49" charset="0"/>
              </a:rPr>
              <a:t>else</a:t>
            </a:r>
            <a:r>
              <a:rPr lang="en-US" dirty="0"/>
              <a:t> part, will not work.</a:t>
            </a:r>
          </a:p>
          <a:p>
            <a:pPr lvl="1"/>
            <a:r>
              <a:rPr lang="en-US" dirty="0"/>
              <a:t>An expression must always have a result.</a:t>
            </a:r>
          </a:p>
          <a:p>
            <a:r>
              <a:rPr lang="en-US" dirty="0"/>
              <a:t>We take instead as an inspiration the C "if expression":</a:t>
            </a:r>
          </a:p>
          <a:p>
            <a:pPr marL="457200" lvl="1" indent="0">
              <a:buNone/>
            </a:pPr>
            <a:r>
              <a:rPr lang="en-US" dirty="0" err="1">
                <a:latin typeface="Andale Mono" panose="020B0509000000000004" pitchFamily="49" charset="0"/>
              </a:rPr>
              <a:t>int</a:t>
            </a:r>
            <a:r>
              <a:rPr lang="en-US" dirty="0">
                <a:latin typeface="Andale Mono" panose="020B0509000000000004" pitchFamily="49" charset="0"/>
              </a:rPr>
              <a:t> w = x ? y : z;</a:t>
            </a:r>
          </a:p>
          <a:p>
            <a:r>
              <a:rPr lang="en-US" dirty="0"/>
              <a:t>Our syntax: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if x then y else z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D8CFC-EF46-EB4D-B14E-934457337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3741712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ED09-8A48-3043-A130-296CA3A3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and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004D-2E39-7D4F-AAE1-66A7A22D6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054431"/>
            <a:ext cx="9613861" cy="4500748"/>
          </a:xfrm>
        </p:spPr>
        <p:txBody>
          <a:bodyPr>
            <a:normAutofit/>
          </a:bodyPr>
          <a:lstStyle/>
          <a:p>
            <a:r>
              <a:rPr lang="en-US" dirty="0"/>
              <a:t>V2 additions</a:t>
            </a:r>
          </a:p>
          <a:p>
            <a:pPr lvl="1"/>
            <a:r>
              <a:rPr lang="en-US" dirty="0"/>
              <a:t>New tokens, and then a new grammar rule:</a:t>
            </a:r>
            <a:br>
              <a:rPr lang="en-US" dirty="0"/>
            </a:br>
            <a:r>
              <a:rPr lang="en-US" dirty="0"/>
              <a:t>&lt;</a:t>
            </a:r>
            <a:r>
              <a:rPr lang="en-US" dirty="0" err="1"/>
              <a:t>exp</a:t>
            </a:r>
            <a:r>
              <a:rPr lang="en-US" dirty="0"/>
              <a:t>&gt;:</a:t>
            </a:r>
            <a:r>
              <a:rPr lang="en-US" dirty="0" err="1"/>
              <a:t>IfExp</a:t>
            </a:r>
            <a:r>
              <a:rPr lang="en-US" dirty="0"/>
              <a:t> ::= IF &lt;</a:t>
            </a:r>
            <a:r>
              <a:rPr lang="en-US" dirty="0" err="1"/>
              <a:t>exp</a:t>
            </a:r>
            <a:r>
              <a:rPr lang="en-US" dirty="0"/>
              <a:t>&gt;test THEN &lt;</a:t>
            </a:r>
            <a:r>
              <a:rPr lang="en-US" dirty="0" err="1"/>
              <a:t>exp</a:t>
            </a:r>
            <a:r>
              <a:rPr lang="en-US" dirty="0"/>
              <a:t>&gt;</a:t>
            </a:r>
            <a:r>
              <a:rPr lang="en-US" dirty="0" err="1"/>
              <a:t>thenPart</a:t>
            </a:r>
            <a:r>
              <a:rPr lang="en-US" dirty="0"/>
              <a:t> ELSE &lt;</a:t>
            </a:r>
            <a:r>
              <a:rPr lang="en-US" dirty="0" err="1"/>
              <a:t>exp</a:t>
            </a:r>
            <a:r>
              <a:rPr lang="en-US" dirty="0"/>
              <a:t>&gt;</a:t>
            </a:r>
            <a:r>
              <a:rPr lang="en-US" dirty="0" err="1"/>
              <a:t>elsePart</a:t>
            </a:r>
            <a:endParaRPr lang="en-US" dirty="0"/>
          </a:p>
          <a:p>
            <a:r>
              <a:rPr lang="en-US" dirty="0"/>
              <a:t>In class </a:t>
            </a:r>
            <a:r>
              <a:rPr lang="en-US" dirty="0" err="1">
                <a:latin typeface="Andale Mono" panose="020B0509000000000004" pitchFamily="49" charset="0"/>
              </a:rPr>
              <a:t>IfExp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public Val </a:t>
            </a:r>
            <a:r>
              <a:rPr lang="en-US" dirty="0" err="1">
                <a:latin typeface="Andale Mono" panose="020B0509000000000004" pitchFamily="49" charset="0"/>
              </a:rPr>
              <a:t>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 {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return </a:t>
            </a:r>
            <a:r>
              <a:rPr lang="en-US" dirty="0" err="1">
                <a:latin typeface="Andale Mono" panose="020B0509000000000004" pitchFamily="49" charset="0"/>
              </a:rPr>
              <a:t>test.eval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).</a:t>
            </a:r>
            <a:r>
              <a:rPr lang="en-US" dirty="0" err="1">
                <a:latin typeface="Andale Mono" panose="020B0509000000000004" pitchFamily="49" charset="0"/>
              </a:rPr>
              <a:t>isTrue</a:t>
            </a:r>
            <a:r>
              <a:rPr lang="en-US" dirty="0">
                <a:latin typeface="Andale Mono" panose="020B0509000000000004" pitchFamily="49" charset="0"/>
              </a:rPr>
              <a:t>() ?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    </a:t>
            </a:r>
            <a:r>
              <a:rPr lang="en-US" dirty="0" err="1">
                <a:latin typeface="Andale Mono" panose="020B0509000000000004" pitchFamily="49" charset="0"/>
              </a:rPr>
              <a:t>thenPart.eval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 : </a:t>
            </a:r>
            <a:r>
              <a:rPr lang="en-US" dirty="0" err="1">
                <a:latin typeface="Andale Mono" panose="020B0509000000000004" pitchFamily="49" charset="0"/>
              </a:rPr>
              <a:t>elsePart.eval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);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r>
              <a:rPr lang="en-US" dirty="0"/>
              <a:t>In environment class </a:t>
            </a:r>
            <a:r>
              <a:rPr lang="en-US" dirty="0">
                <a:latin typeface="Andale Mono" panose="020B0509000000000004" pitchFamily="49" charset="0"/>
              </a:rPr>
              <a:t>Val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 public </a:t>
            </a:r>
            <a:r>
              <a:rPr lang="en-US" dirty="0" err="1">
                <a:latin typeface="Andale Mono" panose="020B0509000000000004" pitchFamily="49" charset="0"/>
              </a:rPr>
              <a:t>boolean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isTrue</a:t>
            </a:r>
            <a:r>
              <a:rPr lang="en-US" dirty="0">
                <a:latin typeface="Andale Mono" panose="020B0509000000000004" pitchFamily="49" charset="0"/>
              </a:rPr>
              <a:t>() { return value != 0; }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21D19AA-EF56-9547-90CB-7CDFBDA9DD6F}"/>
              </a:ext>
            </a:extLst>
          </p:cNvPr>
          <p:cNvSpPr/>
          <p:nvPr/>
        </p:nvSpPr>
        <p:spPr>
          <a:xfrm>
            <a:off x="6293922" y="5035138"/>
            <a:ext cx="1840675" cy="901049"/>
          </a:xfrm>
          <a:prstGeom prst="ellipse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9E7F44-D621-5246-B055-B682C685112B}"/>
              </a:ext>
            </a:extLst>
          </p:cNvPr>
          <p:cNvSpPr txBox="1"/>
          <p:nvPr/>
        </p:nvSpPr>
        <p:spPr>
          <a:xfrm>
            <a:off x="7888545" y="4850471"/>
            <a:ext cx="2651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classic C semantics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D5BC79-27CE-1B45-80EA-FE9DBDA3C1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37709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2CFF8-FC2F-4146-8E1D-7983F4FE2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A4A32-573C-D744-8EFF-829E73086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136115" cy="1795740"/>
          </a:xfrm>
        </p:spPr>
        <p:txBody>
          <a:bodyPr/>
          <a:lstStyle/>
          <a:p>
            <a:r>
              <a:rPr lang="en-US" i="1" dirty="0"/>
              <a:t>defined language</a:t>
            </a:r>
          </a:p>
          <a:p>
            <a:pPr lvl="1"/>
            <a:r>
              <a:rPr lang="en-US" dirty="0"/>
              <a:t>the language to be processed</a:t>
            </a:r>
          </a:p>
          <a:p>
            <a:r>
              <a:rPr lang="en-US" i="1" dirty="0"/>
              <a:t>defining language</a:t>
            </a:r>
          </a:p>
          <a:p>
            <a:pPr lvl="1"/>
            <a:r>
              <a:rPr lang="en-US" dirty="0"/>
              <a:t>the language to use for the processor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5FFB171-9401-0D49-9F84-6A4AD1AC32C5}"/>
              </a:ext>
            </a:extLst>
          </p:cNvPr>
          <p:cNvSpPr txBox="1">
            <a:spLocks/>
          </p:cNvSpPr>
          <p:nvPr/>
        </p:nvSpPr>
        <p:spPr>
          <a:xfrm>
            <a:off x="680321" y="4533808"/>
            <a:ext cx="4390443" cy="1795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"</a:t>
            </a:r>
            <a:r>
              <a:rPr lang="en-US" i="1" dirty="0"/>
              <a:t>processor</a:t>
            </a:r>
            <a:r>
              <a:rPr lang="en-US" dirty="0"/>
              <a:t>"?</a:t>
            </a:r>
          </a:p>
          <a:p>
            <a:pPr lvl="1"/>
            <a:r>
              <a:rPr lang="en-US" dirty="0"/>
              <a:t>compiler?</a:t>
            </a:r>
          </a:p>
          <a:p>
            <a:pPr lvl="1"/>
            <a:r>
              <a:rPr lang="en-US" dirty="0"/>
              <a:t>interpreter?</a:t>
            </a:r>
          </a:p>
          <a:p>
            <a:r>
              <a:rPr lang="en-US" dirty="0"/>
              <a:t>Remember our diagram.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3FC66-D7C3-2D45-B596-7D01DDFF3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800" y="3895106"/>
            <a:ext cx="5596129" cy="2306283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EBA587D-54CD-F742-B562-D2CCCED7C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185820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41117-A402-0444-8C22-A4290A5E6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Interpreters vs. Compilers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EFBF6-1FFF-1D45-BE26-1D45A3F3A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system that does not translate code in the defined language down to machine code </a:t>
            </a:r>
            <a:r>
              <a:rPr lang="en-US" u="sng" dirty="0"/>
              <a:t>does interpretation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Any system that transforms code in the defined language into another form before processing it </a:t>
            </a:r>
            <a:r>
              <a:rPr lang="en-US" u="sng" dirty="0"/>
              <a:t>does compilation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Which languages are purely one or the other?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88BB6-09EE-7C40-A8A8-2528405E5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76157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5BB7-2D80-D442-80BF-B4DA7F633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92610-F716-C640-9C8D-343DA9EEA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5684854" cy="3599316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We start our V-series with V0, a language that recognizes simple expressions written in a prefix, function-calling style</a:t>
            </a:r>
            <a:endParaRPr lang="en-US" sz="2400" dirty="0">
              <a:latin typeface="Andale Mono" panose="020B05090000000000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996DDE-84B7-8742-90EA-E5F0D4B17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83927" y="2336873"/>
            <a:ext cx="3810254" cy="3599316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latin typeface="Andale Mono" panose="020B0509000000000004" pitchFamily="49" charset="0"/>
              </a:rPr>
              <a:t>5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blah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+(9,5)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-(13,blah,89)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-(+(1,2),+(3,4))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add1(blah)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sub1(15)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+(+(+(+(0))))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61950-18E1-0B44-A72C-946820FF5693}"/>
              </a:ext>
            </a:extLst>
          </p:cNvPr>
          <p:cNvSpPr txBox="1"/>
          <p:nvPr/>
        </p:nvSpPr>
        <p:spPr>
          <a:xfrm>
            <a:off x="9820894" y="2671948"/>
            <a:ext cx="20393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will restrict</a:t>
            </a:r>
          </a:p>
          <a:p>
            <a:r>
              <a:rPr lang="en-US" dirty="0"/>
              <a:t>+ and – to two</a:t>
            </a:r>
          </a:p>
          <a:p>
            <a:r>
              <a:rPr lang="en-US" dirty="0"/>
              <a:t>parameters in V1.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4797A29-7EFB-B449-B464-B501BAB10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88156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7910-C274-D144-B528-2E4EEF3D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</a:t>
            </a:r>
            <a:r>
              <a:rPr lang="en-US" dirty="0" err="1"/>
              <a:t>ain't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C7A6B-419B-5D44-BFD2-E8547E684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V0 does not</a:t>
            </a:r>
          </a:p>
          <a:p>
            <a:pPr lvl="1"/>
            <a:r>
              <a:rPr lang="en-US" dirty="0"/>
              <a:t>know how to store variable values =&gt; no Environment</a:t>
            </a:r>
          </a:p>
          <a:p>
            <a:pPr lvl="1"/>
            <a:r>
              <a:rPr lang="en-US" dirty="0"/>
              <a:t>evaluate expressions</a:t>
            </a:r>
          </a:p>
          <a:p>
            <a:r>
              <a:rPr lang="en-US" dirty="0"/>
              <a:t>Its legal stuff is</a:t>
            </a:r>
          </a:p>
          <a:p>
            <a:pPr lvl="1"/>
            <a:r>
              <a:rPr lang="en-US" dirty="0"/>
              <a:t>integer constants</a:t>
            </a:r>
          </a:p>
          <a:p>
            <a:pPr lvl="1"/>
            <a:r>
              <a:rPr lang="en-US" dirty="0"/>
              <a:t>identifiers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+( arg</a:t>
            </a:r>
            <a:r>
              <a:rPr lang="en-US" baseline="-25000" dirty="0">
                <a:latin typeface="Andale Mono" panose="020B0509000000000004" pitchFamily="49" charset="0"/>
              </a:rPr>
              <a:t>1</a:t>
            </a:r>
            <a:r>
              <a:rPr lang="en-US" dirty="0">
                <a:latin typeface="Andale Mono" panose="020B0509000000000004" pitchFamily="49" charset="0"/>
              </a:rPr>
              <a:t>, arg</a:t>
            </a:r>
            <a:r>
              <a:rPr lang="en-US" baseline="-25000" dirty="0">
                <a:latin typeface="Andale Mono" panose="020B0509000000000004" pitchFamily="49" charset="0"/>
              </a:rPr>
              <a:t>2</a:t>
            </a:r>
            <a:r>
              <a:rPr lang="en-US" dirty="0">
                <a:latin typeface="Andale Mono" panose="020B0509000000000004" pitchFamily="49" charset="0"/>
              </a:rPr>
              <a:t>, …, 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baseline="-25000" dirty="0" err="1">
                <a:latin typeface="Andale Mono" panose="020B0509000000000004" pitchFamily="49" charset="0"/>
              </a:rPr>
              <a:t>n</a:t>
            </a:r>
            <a:r>
              <a:rPr lang="en-US" dirty="0">
                <a:latin typeface="Andale Mono" panose="020B0509000000000004" pitchFamily="49" charset="0"/>
              </a:rPr>
              <a:t> ) </a:t>
            </a:r>
            <a:r>
              <a:rPr lang="en-US" dirty="0"/>
              <a:t>and</a:t>
            </a:r>
            <a:r>
              <a:rPr lang="en-US" dirty="0">
                <a:latin typeface="Andale Mono" panose="020B0509000000000004" pitchFamily="49" charset="0"/>
              </a:rPr>
              <a:t> –(arg</a:t>
            </a:r>
            <a:r>
              <a:rPr lang="en-US" baseline="-25000" dirty="0">
                <a:latin typeface="Andale Mono" panose="020B0509000000000004" pitchFamily="49" charset="0"/>
              </a:rPr>
              <a:t>1</a:t>
            </a:r>
            <a:r>
              <a:rPr lang="en-US" dirty="0">
                <a:latin typeface="Andale Mono" panose="020B0509000000000004" pitchFamily="49" charset="0"/>
              </a:rPr>
              <a:t>, arg</a:t>
            </a:r>
            <a:r>
              <a:rPr lang="en-US" baseline="-25000" dirty="0">
                <a:latin typeface="Andale Mono" panose="020B0509000000000004" pitchFamily="49" charset="0"/>
              </a:rPr>
              <a:t>2</a:t>
            </a:r>
            <a:r>
              <a:rPr lang="en-US" dirty="0">
                <a:latin typeface="Andale Mono" panose="020B0509000000000004" pitchFamily="49" charset="0"/>
              </a:rPr>
              <a:t>, …, 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baseline="-25000" dirty="0" err="1">
                <a:latin typeface="Andale Mono" panose="020B0509000000000004" pitchFamily="49" charset="0"/>
              </a:rPr>
              <a:t>n</a:t>
            </a:r>
            <a:r>
              <a:rPr lang="en-US" dirty="0">
                <a:latin typeface="Andale Mono" panose="020B0509000000000004" pitchFamily="49" charset="0"/>
              </a:rPr>
              <a:t> )</a:t>
            </a:r>
            <a:endParaRPr lang="en-US" dirty="0"/>
          </a:p>
          <a:p>
            <a:pPr lvl="2"/>
            <a:r>
              <a:rPr lang="en-US" dirty="0"/>
              <a:t>Any number of operands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add1( 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dirty="0">
                <a:latin typeface="Andale Mono" panose="020B0509000000000004" pitchFamily="49" charset="0"/>
              </a:rPr>
              <a:t> ) </a:t>
            </a:r>
            <a:r>
              <a:rPr lang="en-US" dirty="0"/>
              <a:t>and</a:t>
            </a:r>
            <a:r>
              <a:rPr lang="en-US" dirty="0">
                <a:latin typeface="Andale Mono" panose="020B0509000000000004" pitchFamily="49" charset="0"/>
              </a:rPr>
              <a:t> sub1(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dirty="0">
                <a:latin typeface="Andale Mono" panose="020B0509000000000004" pitchFamily="49" charset="0"/>
              </a:rPr>
              <a:t> )</a:t>
            </a:r>
            <a:endParaRPr lang="en-US" dirty="0"/>
          </a:p>
          <a:p>
            <a:pPr lvl="2"/>
            <a:r>
              <a:rPr lang="en-US" dirty="0"/>
              <a:t>Just one operand, but checked at run-time</a:t>
            </a:r>
          </a:p>
          <a:p>
            <a:pPr lvl="2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0F846C-5BBF-B649-A6D1-98E1D7BF3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875448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EB352-20C0-2D43-896E-C474045A2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3788229"/>
            <a:ext cx="9613861" cy="748145"/>
          </a:xfrm>
        </p:spPr>
        <p:txBody>
          <a:bodyPr/>
          <a:lstStyle/>
          <a:p>
            <a:r>
              <a:rPr lang="en-US" dirty="0"/>
              <a:t>It just displays the entered expression!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A61DF8-38EC-1942-891B-82B21BB32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9668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6D002-4C8E-9B44-A383-1B21F4435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/>
              <a:t>About Infix and Prefix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99EE8CD-CC17-E547-A30E-555C88C99B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18" y="2701996"/>
            <a:ext cx="8012420" cy="3599316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b="1" u="sng" dirty="0">
                <a:latin typeface="Andale Mono" panose="020B0509000000000004" pitchFamily="49" charset="0"/>
              </a:rPr>
              <a:t>add34.c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#include &lt;</a:t>
            </a:r>
            <a:r>
              <a:rPr lang="en-US" dirty="0" err="1">
                <a:latin typeface="Andale Mono" panose="020B0509000000000004" pitchFamily="49" charset="0"/>
              </a:rPr>
              <a:t>stdio.h</a:t>
            </a:r>
            <a:r>
              <a:rPr lang="en-US" dirty="0">
                <a:latin typeface="Andale Mono" panose="020B0509000000000004" pitchFamily="49" charset="0"/>
              </a:rPr>
              <a:t>&gt;</a:t>
            </a:r>
          </a:p>
          <a:p>
            <a:pPr marL="0" indent="0">
              <a:buNone/>
            </a:pPr>
            <a:endParaRPr lang="en-US" dirty="0">
              <a:latin typeface="Andale Mono" panose="020B05090000000000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Andale Mono" panose="020B0509000000000004" pitchFamily="49" charset="0"/>
              </a:rPr>
              <a:t>int</a:t>
            </a:r>
            <a:r>
              <a:rPr lang="en-US" dirty="0">
                <a:latin typeface="Andale Mono" panose="020B0509000000000004" pitchFamily="49" charset="0"/>
              </a:rPr>
              <a:t> add( </a:t>
            </a:r>
            <a:r>
              <a:rPr lang="en-US" dirty="0" err="1">
                <a:latin typeface="Andale Mono" panose="020B0509000000000004" pitchFamily="49" charset="0"/>
              </a:rPr>
              <a:t>int</a:t>
            </a:r>
            <a:r>
              <a:rPr lang="en-US" dirty="0">
                <a:latin typeface="Andale Mono" panose="020B0509000000000004" pitchFamily="49" charset="0"/>
              </a:rPr>
              <a:t> a, </a:t>
            </a:r>
            <a:r>
              <a:rPr lang="en-US" dirty="0" err="1">
                <a:latin typeface="Andale Mono" panose="020B0509000000000004" pitchFamily="49" charset="0"/>
              </a:rPr>
              <a:t>int</a:t>
            </a:r>
            <a:r>
              <a:rPr lang="en-US" dirty="0">
                <a:latin typeface="Andale Mono" panose="020B0509000000000004" pitchFamily="49" charset="0"/>
              </a:rPr>
              <a:t> b )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return a + b;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pPr marL="0" indent="0">
              <a:buNone/>
            </a:pPr>
            <a:r>
              <a:rPr lang="en-US" dirty="0" err="1">
                <a:latin typeface="Andale Mono" panose="020B0509000000000004" pitchFamily="49" charset="0"/>
              </a:rPr>
              <a:t>int</a:t>
            </a:r>
            <a:r>
              <a:rPr lang="en-US" dirty="0">
                <a:latin typeface="Andale Mono" panose="020B0509000000000004" pitchFamily="49" charset="0"/>
              </a:rPr>
              <a:t> main()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</a:t>
            </a:r>
            <a:r>
              <a:rPr lang="en-US" dirty="0" err="1">
                <a:latin typeface="Andale Mono" panose="020B0509000000000004" pitchFamily="49" charset="0"/>
              </a:rPr>
              <a:t>int</a:t>
            </a:r>
            <a:r>
              <a:rPr lang="en-US" dirty="0">
                <a:latin typeface="Andale Mono" panose="020B0509000000000004" pitchFamily="49" charset="0"/>
              </a:rPr>
              <a:t> x = 3 + 4;        /* infix notation */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</a:t>
            </a:r>
            <a:r>
              <a:rPr lang="en-US" dirty="0" err="1">
                <a:latin typeface="Andale Mono" panose="020B0509000000000004" pitchFamily="49" charset="0"/>
              </a:rPr>
              <a:t>printf</a:t>
            </a:r>
            <a:r>
              <a:rPr lang="en-US" dirty="0">
                <a:latin typeface="Andale Mono" panose="020B0509000000000004" pitchFamily="49" charset="0"/>
              </a:rPr>
              <a:t>( "%d\n", x );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</a:t>
            </a:r>
            <a:r>
              <a:rPr lang="en-US" dirty="0" err="1">
                <a:latin typeface="Andale Mono" panose="020B0509000000000004" pitchFamily="49" charset="0"/>
              </a:rPr>
              <a:t>int</a:t>
            </a:r>
            <a:r>
              <a:rPr lang="en-US" dirty="0">
                <a:latin typeface="Andale Mono" panose="020B0509000000000004" pitchFamily="49" charset="0"/>
              </a:rPr>
              <a:t> y = add( 3, 4 );  /* prefix notation, with lots of punctuation */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</a:t>
            </a:r>
            <a:r>
              <a:rPr lang="en-US" dirty="0" err="1">
                <a:latin typeface="Andale Mono" panose="020B0509000000000004" pitchFamily="49" charset="0"/>
              </a:rPr>
              <a:t>printf</a:t>
            </a:r>
            <a:r>
              <a:rPr lang="en-US" dirty="0">
                <a:latin typeface="Andale Mono" panose="020B0509000000000004" pitchFamily="49" charset="0"/>
              </a:rPr>
              <a:t>( "%d\n", y );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pPr marL="0" indent="0">
              <a:buNone/>
            </a:pPr>
            <a:endParaRPr lang="en-US" dirty="0">
              <a:latin typeface="Andale Mono" panose="020B0509000000000004" pitchFamily="49" charset="0"/>
            </a:endParaRPr>
          </a:p>
          <a:p>
            <a:pPr marL="0" indent="0">
              <a:buNone/>
            </a:pP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47CD9D-D180-E84C-907A-68CBD7689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14164" y="2889224"/>
            <a:ext cx="3502376" cy="1771989"/>
          </a:xfrm>
          <a:ln w="19050">
            <a:solidFill>
              <a:schemeClr val="bg1">
                <a:lumMod val="95000"/>
                <a:lumOff val="5000"/>
              </a:schemeClr>
            </a:solidFill>
          </a:ln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$ </a:t>
            </a:r>
            <a:r>
              <a:rPr lang="en-US" dirty="0" err="1">
                <a:latin typeface="Andale Mono" panose="020B0509000000000004" pitchFamily="49" charset="0"/>
              </a:rPr>
              <a:t>gcc</a:t>
            </a:r>
            <a:r>
              <a:rPr lang="en-US" dirty="0">
                <a:latin typeface="Andale Mono" panose="020B0509000000000004" pitchFamily="49" charset="0"/>
              </a:rPr>
              <a:t> add34.c 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$ ./</a:t>
            </a:r>
            <a:r>
              <a:rPr lang="en-US" dirty="0" err="1">
                <a:latin typeface="Andale Mono" panose="020B0509000000000004" pitchFamily="49" charset="0"/>
              </a:rPr>
              <a:t>a.out</a:t>
            </a:r>
            <a:endParaRPr lang="en-US" dirty="0">
              <a:latin typeface="Andale Mono" panose="020B05090000000000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7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CF390D-CBE5-AF42-903F-D57C2C9CAE89}"/>
              </a:ext>
            </a:extLst>
          </p:cNvPr>
          <p:cNvSpPr txBox="1"/>
          <p:nvPr/>
        </p:nvSpPr>
        <p:spPr>
          <a:xfrm>
            <a:off x="3280267" y="1526227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tangent: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785CD91-0671-3047-B302-C720FE110CF1}"/>
              </a:ext>
            </a:extLst>
          </p:cNvPr>
          <p:cNvCxnSpPr>
            <a:cxnSpLocks/>
          </p:cNvCxnSpPr>
          <p:nvPr/>
        </p:nvCxnSpPr>
        <p:spPr>
          <a:xfrm flipV="1">
            <a:off x="4486972" y="1537775"/>
            <a:ext cx="1213442" cy="512064"/>
          </a:xfrm>
          <a:prstGeom prst="line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0CD17618-151F-1740-8E41-9B7976E7D33C}"/>
              </a:ext>
            </a:extLst>
          </p:cNvPr>
          <p:cNvCxnSpPr>
            <a:cxnSpLocks/>
          </p:cNvCxnSpPr>
          <p:nvPr/>
        </p:nvCxnSpPr>
        <p:spPr>
          <a:xfrm flipV="1">
            <a:off x="3476950" y="1933467"/>
            <a:ext cx="1567011" cy="707136"/>
          </a:xfrm>
          <a:prstGeom prst="curved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C923A83-20A2-B241-931F-B40F06C3F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4010305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99EE8CD-CC17-E547-A30E-555C88C99B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8768" y="2087747"/>
            <a:ext cx="7943374" cy="179875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$ racket 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Welcome to Racket v7.9 [</a:t>
            </a:r>
            <a:r>
              <a:rPr lang="en-US" dirty="0" err="1">
                <a:latin typeface="Andale Mono" panose="020B0509000000000004" pitchFamily="49" charset="0"/>
              </a:rPr>
              <a:t>bc</a:t>
            </a:r>
            <a:r>
              <a:rPr lang="en-US" dirty="0">
                <a:latin typeface="Andale Mono" panose="020B0509000000000004" pitchFamily="49" charset="0"/>
              </a:rPr>
              <a:t>].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&gt; (+ 3 4)     ; prefix notation, with a little bit of punctuation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7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&gt; ^D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47CD9D-D180-E84C-907A-68CBD7689E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82839" y="3052534"/>
            <a:ext cx="7302480" cy="3599316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$ </a:t>
            </a:r>
            <a:r>
              <a:rPr lang="en-US" dirty="0" err="1">
                <a:latin typeface="Andale Mono" panose="020B0509000000000004" pitchFamily="49" charset="0"/>
              </a:rPr>
              <a:t>ghci</a:t>
            </a:r>
            <a:endParaRPr lang="en-US" dirty="0">
              <a:latin typeface="Andale Mono" panose="020B0509000000000004" pitchFamily="49" charset="0"/>
            </a:endParaRPr>
          </a:p>
          <a:p>
            <a:pPr marL="0" indent="0">
              <a:buNone/>
            </a:pPr>
            <a:r>
              <a:rPr lang="en-US" dirty="0" err="1">
                <a:latin typeface="Andale Mono" panose="020B0509000000000004" pitchFamily="49" charset="0"/>
              </a:rPr>
              <a:t>GHCi</a:t>
            </a:r>
            <a:r>
              <a:rPr lang="en-US" dirty="0">
                <a:latin typeface="Andale Mono" panose="020B0509000000000004" pitchFamily="49" charset="0"/>
              </a:rPr>
              <a:t>, version 8.0.2: http://</a:t>
            </a:r>
            <a:r>
              <a:rPr lang="en-US" dirty="0" err="1">
                <a:latin typeface="Andale Mono" panose="020B0509000000000004" pitchFamily="49" charset="0"/>
              </a:rPr>
              <a:t>www.haskell.org</a:t>
            </a:r>
            <a:r>
              <a:rPr lang="en-US" dirty="0">
                <a:latin typeface="Andale Mono" panose="020B0509000000000004" pitchFamily="49" charset="0"/>
              </a:rPr>
              <a:t>/</a:t>
            </a:r>
            <a:r>
              <a:rPr lang="en-US" dirty="0" err="1">
                <a:latin typeface="Andale Mono" panose="020B0509000000000004" pitchFamily="49" charset="0"/>
              </a:rPr>
              <a:t>ghc</a:t>
            </a:r>
            <a:r>
              <a:rPr lang="en-US" dirty="0">
                <a:latin typeface="Andale Mono" panose="020B0509000000000004" pitchFamily="49" charset="0"/>
              </a:rPr>
              <a:t>/  :? for help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Prelude&gt; 3 + 4     -- infix notation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7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Prelude&gt; (+) 3 4    -- prefix notation trick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7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Prelude&gt; let add x y = x + y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Prelude&gt; add 3 4  -- prefix notation with no extra punctuation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7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Prelude&gt; ^D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Leaving </a:t>
            </a:r>
            <a:r>
              <a:rPr lang="en-US" dirty="0" err="1">
                <a:latin typeface="Andale Mono" panose="020B0509000000000004" pitchFamily="49" charset="0"/>
              </a:rPr>
              <a:t>GHCi</a:t>
            </a:r>
            <a:r>
              <a:rPr lang="en-US" dirty="0">
                <a:latin typeface="Andale Mono" panose="020B0509000000000004" pitchFamily="49" charset="0"/>
              </a:rPr>
              <a:t>.</a:t>
            </a:r>
          </a:p>
          <a:p>
            <a:pPr marL="0" indent="0">
              <a:buNone/>
            </a:pP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C144EC9-26EC-2842-ABE9-9AC95C92C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/>
          <a:lstStyle/>
          <a:p>
            <a:pPr algn="r"/>
            <a:r>
              <a:rPr lang="en-US" dirty="0"/>
              <a:t>About Infix and Prefix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9B2260-103F-9240-B36A-CB0AB5FB08CD}"/>
              </a:ext>
            </a:extLst>
          </p:cNvPr>
          <p:cNvSpPr txBox="1"/>
          <p:nvPr/>
        </p:nvSpPr>
        <p:spPr>
          <a:xfrm>
            <a:off x="3280267" y="1526227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tangent: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E100AB2-5A16-7B4C-89BD-22D3F22BA273}"/>
              </a:ext>
            </a:extLst>
          </p:cNvPr>
          <p:cNvCxnSpPr>
            <a:cxnSpLocks/>
          </p:cNvCxnSpPr>
          <p:nvPr/>
        </p:nvCxnSpPr>
        <p:spPr>
          <a:xfrm flipV="1">
            <a:off x="4486972" y="1537775"/>
            <a:ext cx="1213442" cy="512064"/>
          </a:xfrm>
          <a:prstGeom prst="line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>
            <a:extLst>
              <a:ext uri="{FF2B5EF4-FFF2-40B4-BE49-F238E27FC236}">
                <a16:creationId xmlns:a16="http://schemas.microsoft.com/office/drawing/2014/main" id="{1F51846D-7C5D-4747-8FA4-EAC6A848B887}"/>
              </a:ext>
            </a:extLst>
          </p:cNvPr>
          <p:cNvCxnSpPr>
            <a:cxnSpLocks/>
          </p:cNvCxnSpPr>
          <p:nvPr/>
        </p:nvCxnSpPr>
        <p:spPr>
          <a:xfrm flipV="1">
            <a:off x="3476950" y="1933467"/>
            <a:ext cx="1567011" cy="707136"/>
          </a:xfrm>
          <a:prstGeom prst="curved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40CFE417-909C-0E49-BB41-1C727D47B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404975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E756-CF3E-0E47-A73B-28453451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DAD70-C3B9-3C46-B563-FAD0296E7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skip WHITESPACE '\s+'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skip COMMENT '%.*'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LPAREN '\('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RPAREN '\)'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COMMA ','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ADDOP '\+'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SUBOP '\-'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ADD1OP 'add1'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SUB1OP 'sub1'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VAR '[A-</a:t>
            </a:r>
            <a:r>
              <a:rPr lang="en-US" dirty="0" err="1">
                <a:latin typeface="Andale Mono" panose="020B0509000000000004" pitchFamily="49" charset="0"/>
              </a:rPr>
              <a:t>Za</a:t>
            </a:r>
            <a:r>
              <a:rPr lang="en-US" dirty="0">
                <a:latin typeface="Andale Mono" panose="020B0509000000000004" pitchFamily="49" charset="0"/>
              </a:rPr>
              <a:t>-z]\w*'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LIT '\d+'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E0458-B0C5-1949-AC35-8AFBF314B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2021</a:t>
            </a:r>
          </a:p>
        </p:txBody>
      </p:sp>
    </p:spTree>
    <p:extLst>
      <p:ext uri="{BB962C8B-B14F-4D97-AF65-F5344CB8AC3E}">
        <p14:creationId xmlns:p14="http://schemas.microsoft.com/office/powerpoint/2010/main" val="4113335948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{068C7B17-4BAE-0B4C-B58F-5DDD72546BEC}tf10001057</Template>
  <TotalTime>194</TotalTime>
  <Words>1182</Words>
  <Application>Microsoft Macintosh PowerPoint</Application>
  <PresentationFormat>Widescreen</PresentationFormat>
  <Paragraphs>218</Paragraphs>
  <Slides>17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Andale Mono</vt:lpstr>
      <vt:lpstr>Arial</vt:lpstr>
      <vt:lpstr>Calibri</vt:lpstr>
      <vt:lpstr>Trebuchet MS</vt:lpstr>
      <vt:lpstr>Berlin</vt:lpstr>
      <vt:lpstr>D. PLCC Beginning Languages</vt:lpstr>
      <vt:lpstr>Some Terms</vt:lpstr>
      <vt:lpstr>Interpreters vs. Compilers</vt:lpstr>
      <vt:lpstr>V0</vt:lpstr>
      <vt:lpstr>What it ain't</vt:lpstr>
      <vt:lpstr>PowerPoint Presentation</vt:lpstr>
      <vt:lpstr>About Infix and Prefix</vt:lpstr>
      <vt:lpstr>About Infix and Prefix</vt:lpstr>
      <vt:lpstr>The Tokens</vt:lpstr>
      <vt:lpstr>The Grammar</vt:lpstr>
      <vt:lpstr>The Semantic Stuff</vt:lpstr>
      <vt:lpstr>V0 Example from class: +(-(3,2),a)</vt:lpstr>
      <vt:lpstr>V0 Example from class: +(-(3,2),a)</vt:lpstr>
      <vt:lpstr>V1: V0 + Evaluation</vt:lpstr>
      <vt:lpstr>Solution and Example</vt:lpstr>
      <vt:lpstr>How to Add "IF"</vt:lpstr>
      <vt:lpstr>Solution and Example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 PLCC Beginning Languages</dc:title>
  <dc:creator>James Heliotis</dc:creator>
  <cp:lastModifiedBy>James Heliotis</cp:lastModifiedBy>
  <cp:revision>24</cp:revision>
  <dcterms:created xsi:type="dcterms:W3CDTF">2020-01-31T04:18:21Z</dcterms:created>
  <dcterms:modified xsi:type="dcterms:W3CDTF">2021-02-17T05:24:46Z</dcterms:modified>
</cp:coreProperties>
</file>

<file path=docProps/thumbnail.jpeg>
</file>